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5" r:id="rId2"/>
    <p:sldId id="268" r:id="rId3"/>
    <p:sldId id="267" r:id="rId4"/>
    <p:sldId id="269" r:id="rId5"/>
    <p:sldId id="270" r:id="rId6"/>
    <p:sldId id="256" r:id="rId7"/>
    <p:sldId id="266" r:id="rId8"/>
    <p:sldId id="271" r:id="rId9"/>
    <p:sldId id="284" r:id="rId10"/>
    <p:sldId id="272" r:id="rId11"/>
    <p:sldId id="273" r:id="rId12"/>
    <p:sldId id="274" r:id="rId13"/>
    <p:sldId id="277" r:id="rId14"/>
    <p:sldId id="275" r:id="rId15"/>
    <p:sldId id="276" r:id="rId16"/>
    <p:sldId id="260" r:id="rId17"/>
    <p:sldId id="285" r:id="rId18"/>
    <p:sldId id="278" r:id="rId19"/>
    <p:sldId id="281" r:id="rId20"/>
    <p:sldId id="282" r:id="rId21"/>
    <p:sldId id="283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45" d="100"/>
          <a:sy n="145" d="100"/>
        </p:scale>
        <p:origin x="-2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Tests</a:t>
            </a:r>
            <a:r>
              <a:rPr lang="en-US" baseline="0" dirty="0" smtClean="0"/>
              <a:t> Summary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Tests Passed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74.0</c:v>
                </c:pt>
                <c:pt idx="1">
                  <c:v>67.0</c:v>
                </c:pt>
                <c:pt idx="2">
                  <c:v>89.0</c:v>
                </c:pt>
                <c:pt idx="3">
                  <c:v>90.0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% of Tests Failed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10.0</c:v>
                </c:pt>
                <c:pt idx="1">
                  <c:v>12.0</c:v>
                </c:pt>
                <c:pt idx="2">
                  <c:v>8.0</c:v>
                </c:pt>
                <c:pt idx="3">
                  <c:v>2.0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% of Errors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3.0</c:v>
                </c:pt>
                <c:pt idx="1">
                  <c:v>5.0</c:v>
                </c:pt>
                <c:pt idx="2">
                  <c:v>4.0</c:v>
                </c:pt>
                <c:pt idx="3">
                  <c:v>8.0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94323736"/>
        <c:axId val="-2094325768"/>
      </c:barChart>
      <c:catAx>
        <c:axId val="-2094323736"/>
        <c:scaling>
          <c:orientation val="minMax"/>
        </c:scaling>
        <c:delete val="0"/>
        <c:axPos val="b"/>
        <c:majorTickMark val="none"/>
        <c:minorTickMark val="none"/>
        <c:tickLblPos val="nextTo"/>
        <c:crossAx val="-2094325768"/>
        <c:crosses val="autoZero"/>
        <c:auto val="1"/>
        <c:lblAlgn val="ctr"/>
        <c:lblOffset val="100"/>
        <c:noMultiLvlLbl val="0"/>
      </c:catAx>
      <c:valAx>
        <c:axId val="-2094325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94323736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 smtClean="0"/>
              <a:t>Project-ABC</a:t>
            </a:r>
            <a:endParaRPr lang="en-US" sz="2400" dirty="0"/>
          </a:p>
        </c:rich>
      </c:tx>
      <c:layout/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Proj-Backick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3"/>
                <c:pt idx="0">
                  <c:v>% of tests passed</c:v>
                </c:pt>
                <c:pt idx="1">
                  <c:v>% of tests failed</c:v>
                </c:pt>
                <c:pt idx="2">
                  <c:v>% of tests not completed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88.2</c:v>
                </c:pt>
                <c:pt idx="1">
                  <c:v>9.67</c:v>
                </c:pt>
                <c:pt idx="2">
                  <c:v>2.56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630403688137609"/>
          <c:y val="0.311777559055118"/>
          <c:w val="0.357649327311865"/>
          <c:h val="0.479"/>
        </c:manualLayout>
      </c:layout>
      <c:overlay val="0"/>
      <c:txPr>
        <a:bodyPr/>
        <a:lstStyle/>
        <a:p>
          <a:pPr>
            <a:defRPr sz="2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Machine</a:t>
            </a:r>
            <a:r>
              <a:rPr lang="en-US" baseline="0" dirty="0" smtClean="0"/>
              <a:t> Utilization for Test Execution</a:t>
            </a:r>
            <a:endParaRPr lang="en-US" dirty="0"/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Project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Machine 1</c:v>
                </c:pt>
                <c:pt idx="1">
                  <c:v>Machine 2</c:v>
                </c:pt>
                <c:pt idx="2">
                  <c:v>Machine 3</c:v>
                </c:pt>
                <c:pt idx="3">
                  <c:v>Machine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10.0</c:v>
                </c:pt>
                <c:pt idx="1">
                  <c:v>12.0</c:v>
                </c:pt>
                <c:pt idx="2">
                  <c:v>6.0</c:v>
                </c:pt>
                <c:pt idx="3">
                  <c:v>7.0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Project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Machine 1</c:v>
                </c:pt>
                <c:pt idx="1">
                  <c:v>Machine 2</c:v>
                </c:pt>
                <c:pt idx="2">
                  <c:v>Machine 3</c:v>
                </c:pt>
                <c:pt idx="3">
                  <c:v>Machine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4.0</c:v>
                </c:pt>
                <c:pt idx="1">
                  <c:v>8.0</c:v>
                </c:pt>
                <c:pt idx="2">
                  <c:v>0.0</c:v>
                </c:pt>
                <c:pt idx="3">
                  <c:v>9.0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Machine 1</c:v>
                </c:pt>
                <c:pt idx="1">
                  <c:v>Machine 2</c:v>
                </c:pt>
                <c:pt idx="2">
                  <c:v>Machine 3</c:v>
                </c:pt>
                <c:pt idx="3">
                  <c:v>Machine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4.0</c:v>
                </c:pt>
                <c:pt idx="2">
                  <c:v>9.0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one"/>
        <c:axId val="-2094126696"/>
        <c:axId val="-2094123608"/>
        <c:axId val="0"/>
      </c:bar3DChart>
      <c:catAx>
        <c:axId val="-2094126696"/>
        <c:scaling>
          <c:orientation val="minMax"/>
        </c:scaling>
        <c:delete val="0"/>
        <c:axPos val="b"/>
        <c:majorTickMark val="none"/>
        <c:minorTickMark val="none"/>
        <c:tickLblPos val="nextTo"/>
        <c:crossAx val="-2094123608"/>
        <c:crosses val="autoZero"/>
        <c:auto val="1"/>
        <c:lblAlgn val="ctr"/>
        <c:lblOffset val="100"/>
        <c:noMultiLvlLbl val="0"/>
      </c:catAx>
      <c:valAx>
        <c:axId val="-209412360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No. of</a:t>
                </a:r>
                <a:r>
                  <a:rPr lang="en-US" baseline="0" dirty="0" smtClean="0"/>
                  <a:t> hours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09412669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CD31A-09E3-F449-9290-7FADC63C23F3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C7115-5361-1C41-B976-5183CB534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6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Explain the business case of why you need something beyond the scope of CI to understand the real-time health and trend of your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organisation's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product portfolio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How can TTA bridge that gap?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What is the value proposition for TTA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Demo of TTA features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Next set of potential features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How can you help?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C7115-5361-1C41-B976-5183CB534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4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Manish</a:t>
            </a:r>
          </a:p>
          <a:p>
            <a:endParaRPr lang="en-US" dirty="0" smtClean="0"/>
          </a:p>
          <a:p>
            <a:r>
              <a:rPr lang="en-US" dirty="0" smtClean="0"/>
              <a:t>Distributed teams are fact of </a:t>
            </a:r>
            <a:r>
              <a:rPr lang="en-US" dirty="0" err="1" smtClean="0"/>
              <a:t>life.Some</a:t>
            </a:r>
            <a:r>
              <a:rPr lang="en-US" dirty="0" smtClean="0"/>
              <a:t> of the reasons why distributed team exist</a:t>
            </a:r>
          </a:p>
          <a:p>
            <a:endParaRPr lang="en-US" dirty="0" smtClean="0"/>
          </a:p>
          <a:p>
            <a:r>
              <a:rPr lang="en-US" dirty="0" smtClean="0"/>
              <a:t>Globalization -  Organizations trying to expand into emerging </a:t>
            </a:r>
            <a:r>
              <a:rPr lang="en-US" dirty="0" err="1" smtClean="0"/>
              <a:t>markets.Also</a:t>
            </a:r>
            <a:r>
              <a:rPr lang="en-US" dirty="0" smtClean="0"/>
              <a:t> there is a need for localization for the </a:t>
            </a:r>
          </a:p>
          <a:p>
            <a:endParaRPr lang="en-US" dirty="0" smtClean="0"/>
          </a:p>
          <a:p>
            <a:r>
              <a:rPr lang="en-US" dirty="0" smtClean="0"/>
              <a:t>market</a:t>
            </a:r>
          </a:p>
          <a:p>
            <a:endParaRPr lang="en-US" dirty="0" smtClean="0"/>
          </a:p>
          <a:p>
            <a:r>
              <a:rPr lang="en-US" dirty="0" smtClean="0"/>
              <a:t>There is an increasing pressure to increase the value delivered for every </a:t>
            </a:r>
            <a:r>
              <a:rPr lang="en-US" dirty="0" err="1" smtClean="0"/>
              <a:t>dollor</a:t>
            </a:r>
            <a:r>
              <a:rPr lang="en-US" dirty="0" smtClean="0"/>
              <a:t> spent</a:t>
            </a:r>
          </a:p>
          <a:p>
            <a:endParaRPr lang="en-US" dirty="0" smtClean="0"/>
          </a:p>
          <a:p>
            <a:r>
              <a:rPr lang="en-US" dirty="0" smtClean="0"/>
              <a:t>For some teams 24*7 testing is essential to help rapid releases and provide rapid feedback from test.</a:t>
            </a:r>
          </a:p>
          <a:p>
            <a:endParaRPr lang="en-US" dirty="0" smtClean="0"/>
          </a:p>
          <a:p>
            <a:r>
              <a:rPr lang="en-US" dirty="0" smtClean="0"/>
              <a:t>Rapid Globalization is happening as a result of acquisitions and Mergers for companies to remain competitive</a:t>
            </a:r>
          </a:p>
          <a:p>
            <a:endParaRPr lang="en-US" dirty="0" smtClean="0"/>
          </a:p>
          <a:p>
            <a:r>
              <a:rPr lang="en-US" dirty="0" smtClean="0"/>
              <a:t>Team size - Larger projects mean larger </a:t>
            </a:r>
            <a:r>
              <a:rPr lang="en-US" dirty="0" err="1" smtClean="0"/>
              <a:t>team.It</a:t>
            </a:r>
            <a:r>
              <a:rPr lang="en-US" dirty="0" smtClean="0"/>
              <a:t> may not be possible to locate everyone in same physical space</a:t>
            </a:r>
          </a:p>
          <a:p>
            <a:endParaRPr lang="en-US" dirty="0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5D09F4-586C-41C0-97C5-F8B2B1FD4D5C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5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7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5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4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3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1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6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3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4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A35AF-8623-CD4E-AE44-CCC823BCC9D8}" type="datetimeFigureOut">
              <a:rPr lang="en-US" smtClean="0"/>
              <a:t>16/10/13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1DE03-16A5-6346-AA01-B407A2532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nandbagmar/tta" TargetMode="External"/><Relationship Id="rId3" Type="http://schemas.openxmlformats.org/officeDocument/2006/relationships/hyperlink" Target="https://github.com/anandbagmar/tta/wik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tta@thoughtworks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552218"/>
            <a:ext cx="7772400" cy="2542118"/>
          </a:xfrm>
        </p:spPr>
        <p:txBody>
          <a:bodyPr>
            <a:normAutofit/>
          </a:bodyPr>
          <a:lstStyle/>
          <a:p>
            <a:r>
              <a:rPr lang="en-US" dirty="0" smtClean="0"/>
              <a:t>Real Time Trend &amp; Failure Analysis using</a:t>
            </a:r>
            <a:br>
              <a:rPr lang="en-US" dirty="0" smtClean="0"/>
            </a:br>
            <a:r>
              <a:rPr lang="en-US" dirty="0" smtClean="0"/>
              <a:t>Test Trend Analyzer (TTA)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408307"/>
            <a:ext cx="6400800" cy="1752600"/>
          </a:xfrm>
        </p:spPr>
        <p:txBody>
          <a:bodyPr/>
          <a:lstStyle/>
          <a:p>
            <a:r>
              <a:rPr lang="en-US" dirty="0" smtClean="0"/>
              <a:t>Anand Bagmar</a:t>
            </a:r>
          </a:p>
          <a:p>
            <a:r>
              <a:rPr lang="en-US" dirty="0" err="1" smtClean="0"/>
              <a:t>Aasawaree</a:t>
            </a:r>
            <a:r>
              <a:rPr lang="en-US" dirty="0" smtClean="0"/>
              <a:t> </a:t>
            </a:r>
            <a:r>
              <a:rPr lang="en-US" dirty="0" err="1" smtClean="0"/>
              <a:t>Deshmukh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Decoupled from CI / Tools /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5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Analysis</a:t>
            </a:r>
            <a:endParaRPr lang="en-US" dirty="0"/>
          </a:p>
        </p:txBody>
      </p:sp>
      <p:pic>
        <p:nvPicPr>
          <p:cNvPr id="4" name="Picture 3" descr="failure ana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0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1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Runs</a:t>
            </a:r>
            <a:endParaRPr lang="en-US" dirty="0"/>
          </a:p>
        </p:txBody>
      </p:sp>
      <p:pic>
        <p:nvPicPr>
          <p:cNvPr id="4" name="Picture 3" descr="8. compare runs day 1 unit test res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7" y="1230406"/>
            <a:ext cx="7330965" cy="56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Pyramid View</a:t>
            </a:r>
            <a:endParaRPr lang="en-US" dirty="0"/>
          </a:p>
        </p:txBody>
      </p:sp>
      <p:pic>
        <p:nvPicPr>
          <p:cNvPr id="4" name="Picture 3" descr="5. pyramid view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5" y="1266634"/>
            <a:ext cx="8040414" cy="55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75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Analysis</a:t>
            </a:r>
            <a:endParaRPr lang="en-US" dirty="0"/>
          </a:p>
        </p:txBody>
      </p:sp>
      <p:pic>
        <p:nvPicPr>
          <p:cNvPr id="5" name="Picture 4" descr="comparative analys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4848"/>
            <a:ext cx="9144000" cy="54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Execution Trends</a:t>
            </a:r>
            <a:endParaRPr lang="en-US" dirty="0"/>
          </a:p>
        </p:txBody>
      </p:sp>
      <p:pic>
        <p:nvPicPr>
          <p:cNvPr id="4" name="Picture 3" descr="execution tren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6" y="1181162"/>
            <a:ext cx="7433153" cy="56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6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execution </a:t>
            </a:r>
          </a:p>
          <a:p>
            <a:pPr lvl="1"/>
            <a:r>
              <a:rPr lang="en-US" dirty="0" smtClean="0"/>
              <a:t>Automated test run</a:t>
            </a:r>
          </a:p>
          <a:p>
            <a:pPr lvl="1"/>
            <a:r>
              <a:rPr lang="en-US" dirty="0" smtClean="0"/>
              <a:t>Manual (to-be-automated) regression test runs</a:t>
            </a:r>
          </a:p>
          <a:p>
            <a:pPr lvl="1"/>
            <a:r>
              <a:rPr lang="en-US" dirty="0" smtClean="0"/>
              <a:t>Manual test runs (story-level)</a:t>
            </a:r>
          </a:p>
          <a:p>
            <a:r>
              <a:rPr lang="en-US" dirty="0" smtClean="0"/>
              <a:t>Defect status</a:t>
            </a:r>
          </a:p>
          <a:p>
            <a:r>
              <a:rPr lang="en-US" dirty="0" smtClean="0"/>
              <a:t>Iteration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8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Dashboard</a:t>
            </a:r>
            <a:endParaRPr lang="en-US" dirty="0"/>
          </a:p>
        </p:txBody>
      </p:sp>
      <p:pic>
        <p:nvPicPr>
          <p:cNvPr id="4" name="Picture 3" descr="17. external dash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4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pic>
        <p:nvPicPr>
          <p:cNvPr id="4" name="Picture 3" descr="1. statistics 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" y="1214042"/>
            <a:ext cx="7935309" cy="56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5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For Different Sub – Projects 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46760817"/>
              </p:ext>
            </p:extLst>
          </p:nvPr>
        </p:nvGraphicFramePr>
        <p:xfrm>
          <a:off x="301625" y="1527175"/>
          <a:ext cx="8504238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017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25" descr="D:\Downloads\glowing-world-map-background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" y="1234440"/>
            <a:ext cx="884682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009274" y="1440180"/>
            <a:ext cx="2629163" cy="6370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Globalization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88666" y="3559463"/>
            <a:ext cx="1276855" cy="6370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24 x 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91265" y="1440180"/>
            <a:ext cx="999158" cy="6370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Cost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9229" y="3566160"/>
            <a:ext cx="1345158" cy="6370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Talent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59072" y="5280660"/>
            <a:ext cx="4527444" cy="6370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Mergers &amp; Acquisitions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68945" y="5280660"/>
            <a:ext cx="2013760" cy="637097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>
              <a:defRPr/>
            </a:pP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rPr>
              <a:t>Team size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Reality in Organizations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6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4546"/>
            <a:ext cx="9144000" cy="758952"/>
          </a:xfrm>
        </p:spPr>
        <p:txBody>
          <a:bodyPr>
            <a:noAutofit/>
          </a:bodyPr>
          <a:lstStyle/>
          <a:p>
            <a:r>
              <a:rPr lang="en-US" sz="4000" dirty="0" smtClean="0"/>
              <a:t>Test Status for </a:t>
            </a:r>
            <a:r>
              <a:rPr lang="en-US" sz="4000" dirty="0"/>
              <a:t>a Single Project</a:t>
            </a:r>
            <a:endParaRPr lang="en-US" sz="4000" dirty="0">
              <a:solidFill>
                <a:srgbClr val="71481C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88685154"/>
              </p:ext>
            </p:extLst>
          </p:nvPr>
        </p:nvGraphicFramePr>
        <p:xfrm>
          <a:off x="301625" y="1527175"/>
          <a:ext cx="8504238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059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56"/>
            <a:ext cx="8229600" cy="1143000"/>
          </a:xfrm>
        </p:spPr>
        <p:txBody>
          <a:bodyPr/>
          <a:lstStyle/>
          <a:p>
            <a:r>
              <a:rPr lang="en-US" dirty="0" smtClean="0"/>
              <a:t>For Tech-Ops / IT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60984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10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Copyright 2013 ThoughtWorks, Inc. </a:t>
            </a:r>
          </a:p>
          <a:p>
            <a:r>
              <a:rPr lang="en-US" dirty="0" smtClean="0"/>
              <a:t>Distributed under the Apache 2.0 License</a:t>
            </a:r>
          </a:p>
          <a:p>
            <a:r>
              <a:rPr lang="en-US" dirty="0" smtClean="0"/>
              <a:t>Available on </a:t>
            </a:r>
            <a:r>
              <a:rPr lang="en-US" dirty="0" err="1" smtClean="0"/>
              <a:t>github</a:t>
            </a:r>
            <a:r>
              <a:rPr lang="en-US" dirty="0" smtClean="0"/>
              <a:t> at: </a:t>
            </a:r>
          </a:p>
          <a:p>
            <a:pPr lvl="1"/>
            <a:r>
              <a:rPr lang="en-US" dirty="0">
                <a:hlinkClick r:id="rId2"/>
              </a:rPr>
              <a:t>https://github.com/anandbagmar/</a:t>
            </a:r>
            <a:r>
              <a:rPr lang="en-US" dirty="0" smtClean="0">
                <a:hlinkClick r:id="rId2"/>
              </a:rPr>
              <a:t>tta</a:t>
            </a:r>
            <a:endParaRPr lang="en-US" dirty="0" smtClean="0"/>
          </a:p>
          <a:p>
            <a:r>
              <a:rPr lang="en-US" dirty="0" smtClean="0"/>
              <a:t>Instructions available on </a:t>
            </a:r>
            <a:r>
              <a:rPr lang="en-US" dirty="0" err="1" smtClean="0"/>
              <a:t>github</a:t>
            </a:r>
            <a:r>
              <a:rPr lang="en-US" dirty="0" smtClean="0"/>
              <a:t> wiki at: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anandbagmar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tta</a:t>
            </a:r>
            <a:r>
              <a:rPr lang="en-US" dirty="0">
                <a:hlinkClick r:id="rId3"/>
              </a:rPr>
              <a:t>/wiki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0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7197"/>
            <a:ext cx="8229600" cy="4525963"/>
          </a:xfrm>
        </p:spPr>
        <p:txBody>
          <a:bodyPr/>
          <a:lstStyle/>
          <a:p>
            <a:r>
              <a:rPr lang="en-US" dirty="0" smtClean="0"/>
              <a:t>Contact:</a:t>
            </a:r>
          </a:p>
          <a:p>
            <a:pPr lvl="1"/>
            <a:r>
              <a:rPr lang="en-US" dirty="0" smtClean="0"/>
              <a:t>Send </a:t>
            </a:r>
            <a:r>
              <a:rPr lang="en-US" dirty="0" smtClean="0"/>
              <a:t>an email to </a:t>
            </a:r>
            <a:r>
              <a:rPr lang="en-US" dirty="0" smtClean="0">
                <a:hlinkClick r:id="rId2"/>
              </a:rPr>
              <a:t>tta@</a:t>
            </a:r>
            <a:r>
              <a:rPr lang="en-US" dirty="0" smtClean="0">
                <a:hlinkClick r:id="rId2"/>
              </a:rPr>
              <a:t>thoughtworks.com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BagmarAnand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371600" y="458115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Copyright 2013 ThoughtWorks, Inc.</a:t>
            </a:r>
          </a:p>
          <a:p>
            <a:pPr marL="0" indent="0" algn="ctr">
              <a:buNone/>
            </a:pPr>
            <a:r>
              <a:rPr lang="en-US" sz="1800" dirty="0" smtClean="0"/>
              <a:t>Apache 2.0 License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057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57200" y="1417638"/>
            <a:ext cx="8229600" cy="5115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Director / Business Head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00062"/>
              </p:ext>
            </p:extLst>
          </p:nvPr>
        </p:nvGraphicFramePr>
        <p:xfrm>
          <a:off x="1185331" y="1777998"/>
          <a:ext cx="1665111" cy="285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11"/>
              </a:tblGrid>
              <a:tr h="712612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1</a:t>
                      </a:r>
                      <a:endParaRPr lang="en-US" dirty="0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28857"/>
              </p:ext>
            </p:extLst>
          </p:nvPr>
        </p:nvGraphicFramePr>
        <p:xfrm>
          <a:off x="2878667" y="1778000"/>
          <a:ext cx="1693332" cy="21448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3332"/>
              </a:tblGrid>
              <a:tr h="71496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2</a:t>
                      </a:r>
                      <a:endParaRPr lang="en-US" dirty="0"/>
                    </a:p>
                  </a:txBody>
                  <a:tcPr/>
                </a:tc>
              </a:tr>
              <a:tr h="7149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49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328736"/>
              </p:ext>
            </p:extLst>
          </p:nvPr>
        </p:nvGraphicFramePr>
        <p:xfrm>
          <a:off x="4597388" y="1775177"/>
          <a:ext cx="1693332" cy="42926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3332"/>
              </a:tblGrid>
              <a:tr h="71543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3</a:t>
                      </a:r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91995"/>
              </p:ext>
            </p:extLst>
          </p:nvPr>
        </p:nvGraphicFramePr>
        <p:xfrm>
          <a:off x="6344331" y="1772356"/>
          <a:ext cx="1693332" cy="35771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3332"/>
              </a:tblGrid>
              <a:tr h="71543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4</a:t>
                      </a:r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73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Manager / Product Owner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08256"/>
              </p:ext>
            </p:extLst>
          </p:nvPr>
        </p:nvGraphicFramePr>
        <p:xfrm>
          <a:off x="1185331" y="1777998"/>
          <a:ext cx="1665111" cy="285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11"/>
              </a:tblGrid>
              <a:tr h="712612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1</a:t>
                      </a:r>
                      <a:endParaRPr lang="en-US" dirty="0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00765"/>
              </p:ext>
            </p:extLst>
          </p:nvPr>
        </p:nvGraphicFramePr>
        <p:xfrm>
          <a:off x="4597388" y="1775177"/>
          <a:ext cx="1693332" cy="42926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3332"/>
              </a:tblGrid>
              <a:tr h="71543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3</a:t>
                      </a:r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424744"/>
              </p:ext>
            </p:extLst>
          </p:nvPr>
        </p:nvGraphicFramePr>
        <p:xfrm>
          <a:off x="6344331" y="1772356"/>
          <a:ext cx="1693332" cy="35771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3332"/>
              </a:tblGrid>
              <a:tr h="71543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4</a:t>
                      </a:r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2511779" y="1199448"/>
            <a:ext cx="2356554" cy="325966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34634"/>
              </p:ext>
            </p:extLst>
          </p:nvPr>
        </p:nvGraphicFramePr>
        <p:xfrm>
          <a:off x="2878667" y="1778000"/>
          <a:ext cx="1693332" cy="21448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3332"/>
              </a:tblGrid>
              <a:tr h="71496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2</a:t>
                      </a:r>
                      <a:endParaRPr lang="en-US" dirty="0"/>
                    </a:p>
                  </a:txBody>
                  <a:tcPr/>
                </a:tc>
              </a:tr>
              <a:tr h="7149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49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8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</a:t>
            </a:r>
            <a:r>
              <a:rPr lang="en-US" dirty="0" smtClean="0"/>
              <a:t>Engineer/ Team Member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36877"/>
              </p:ext>
            </p:extLst>
          </p:nvPr>
        </p:nvGraphicFramePr>
        <p:xfrm>
          <a:off x="1185331" y="1777998"/>
          <a:ext cx="1665111" cy="285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111"/>
              </a:tblGrid>
              <a:tr h="712612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1</a:t>
                      </a:r>
                      <a:endParaRPr lang="en-US" dirty="0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26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07539"/>
              </p:ext>
            </p:extLst>
          </p:nvPr>
        </p:nvGraphicFramePr>
        <p:xfrm>
          <a:off x="4597388" y="1775177"/>
          <a:ext cx="1693332" cy="42926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93332"/>
              </a:tblGrid>
              <a:tr h="71543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3</a:t>
                      </a:r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084513"/>
              </p:ext>
            </p:extLst>
          </p:nvPr>
        </p:nvGraphicFramePr>
        <p:xfrm>
          <a:off x="6344331" y="1772356"/>
          <a:ext cx="1693332" cy="357717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3332"/>
              </a:tblGrid>
              <a:tr h="71543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4</a:t>
                      </a:r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54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13351"/>
              </p:ext>
            </p:extLst>
          </p:nvPr>
        </p:nvGraphicFramePr>
        <p:xfrm>
          <a:off x="2878667" y="1778000"/>
          <a:ext cx="1693332" cy="21448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3332"/>
              </a:tblGrid>
              <a:tr h="714964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2</a:t>
                      </a:r>
                      <a:endParaRPr lang="en-US" dirty="0"/>
                    </a:p>
                  </a:txBody>
                  <a:tcPr/>
                </a:tc>
              </a:tr>
              <a:tr h="7149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149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5983110" y="3753556"/>
            <a:ext cx="2356554" cy="10512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6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613229"/>
            <a:ext cx="1973943" cy="1315962"/>
          </a:xfrm>
          <a:prstGeom prst="rect">
            <a:avLst/>
          </a:prstGeom>
        </p:spPr>
      </p:pic>
      <p:pic>
        <p:nvPicPr>
          <p:cNvPr id="6" name="Picture 5" descr="deploy-butt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0" y="4148667"/>
            <a:ext cx="2133600" cy="2066544"/>
          </a:xfrm>
          <a:prstGeom prst="rect">
            <a:avLst/>
          </a:prstGeom>
        </p:spPr>
      </p:pic>
      <p:pic>
        <p:nvPicPr>
          <p:cNvPr id="7" name="Picture 6" descr="jenkin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08" y="2425097"/>
            <a:ext cx="3170289" cy="2038043"/>
          </a:xfrm>
          <a:prstGeom prst="rect">
            <a:avLst/>
          </a:prstGeom>
        </p:spPr>
      </p:pic>
      <p:pic>
        <p:nvPicPr>
          <p:cNvPr id="8" name="Picture 7" descr="jenkins_dashboar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42" y="0"/>
            <a:ext cx="2961758" cy="23041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669143" y="1929191"/>
            <a:ext cx="858765" cy="755952"/>
          </a:xfrm>
          <a:prstGeom prst="straightConnector1">
            <a:avLst/>
          </a:prstGeom>
          <a:ln w="5715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 flipV="1">
            <a:off x="1669143" y="3444119"/>
            <a:ext cx="858765" cy="922262"/>
          </a:xfrm>
          <a:prstGeom prst="straightConnector1">
            <a:avLst/>
          </a:prstGeom>
          <a:ln w="5715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672835" y="2224012"/>
            <a:ext cx="858765" cy="922262"/>
          </a:xfrm>
          <a:prstGeom prst="straightConnector1">
            <a:avLst/>
          </a:prstGeom>
          <a:ln w="5715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698197" y="3759805"/>
            <a:ext cx="858765" cy="872675"/>
          </a:xfrm>
          <a:prstGeom prst="straightConnector1">
            <a:avLst/>
          </a:prstGeom>
          <a:ln w="57150" cmpd="sng">
            <a:solidFill>
              <a:srgbClr val="C0504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0. default home pa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71" y="4889285"/>
            <a:ext cx="3864650" cy="19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9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460" y="1165281"/>
            <a:ext cx="8459537" cy="524042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A single point, visual solution to gauge the health of your product </a:t>
            </a:r>
            <a:r>
              <a:rPr lang="en-US" dirty="0"/>
              <a:t>portfolio using Test Automation results </a:t>
            </a:r>
            <a:r>
              <a:rPr lang="en-US" b="1" dirty="0" smtClean="0"/>
              <a:t> </a:t>
            </a:r>
            <a:r>
              <a:rPr lang="en-US" dirty="0" smtClean="0"/>
              <a:t>by means of –</a:t>
            </a:r>
          </a:p>
          <a:p>
            <a:pPr lvl="1"/>
            <a:r>
              <a:rPr lang="en-US" dirty="0" smtClean="0"/>
              <a:t>Comparative views </a:t>
            </a:r>
          </a:p>
          <a:p>
            <a:pPr lvl="1"/>
            <a:r>
              <a:rPr lang="en-US" dirty="0" smtClean="0"/>
              <a:t>Trends analysis</a:t>
            </a:r>
          </a:p>
          <a:p>
            <a:pPr lvl="1"/>
            <a:r>
              <a:rPr lang="en-US" dirty="0" smtClean="0"/>
              <a:t>Failure analysis</a:t>
            </a:r>
          </a:p>
          <a:p>
            <a:r>
              <a:rPr lang="en-US" b="1" dirty="0" smtClean="0"/>
              <a:t>and providing</a:t>
            </a:r>
          </a:p>
          <a:p>
            <a:pPr lvl="1"/>
            <a:r>
              <a:rPr lang="en-US" dirty="0" smtClean="0"/>
              <a:t>Drill-down reports</a:t>
            </a:r>
          </a:p>
          <a:p>
            <a:pPr lvl="1"/>
            <a:r>
              <a:rPr lang="en-US" dirty="0" smtClean="0"/>
              <a:t>Customizable reports</a:t>
            </a:r>
          </a:p>
          <a:p>
            <a:r>
              <a:rPr lang="en-US" b="1" dirty="0" smtClean="0"/>
              <a:t>So that </a:t>
            </a:r>
          </a:p>
          <a:p>
            <a:pPr lvl="1"/>
            <a:r>
              <a:rPr lang="en-US" dirty="0" smtClean="0"/>
              <a:t>Different stakeholders can get single click view of the health status and potential issues</a:t>
            </a:r>
          </a:p>
          <a:p>
            <a:pPr lvl="1"/>
            <a:r>
              <a:rPr lang="en-US" dirty="0" smtClean="0"/>
              <a:t>A project team can decide if automation is useful or not.</a:t>
            </a:r>
          </a:p>
          <a:p>
            <a:pPr lvl="1"/>
            <a:r>
              <a:rPr lang="en-US" dirty="0" smtClean="0"/>
              <a:t> automated data collation and trending to avoid manual data aggregation and interpretation</a:t>
            </a:r>
          </a:p>
          <a:p>
            <a:r>
              <a:rPr lang="en-US" b="1" dirty="0" smtClean="0"/>
              <a:t>With the stakeholders being</a:t>
            </a:r>
          </a:p>
          <a:p>
            <a:pPr lvl="1"/>
            <a:r>
              <a:rPr lang="en-US" dirty="0" smtClean="0"/>
              <a:t>Developers</a:t>
            </a:r>
          </a:p>
          <a:p>
            <a:pPr lvl="1"/>
            <a:r>
              <a:rPr lang="en-US" dirty="0" smtClean="0"/>
              <a:t>QA</a:t>
            </a:r>
          </a:p>
          <a:p>
            <a:pPr lvl="1"/>
            <a:r>
              <a:rPr lang="en-US" dirty="0" smtClean="0"/>
              <a:t>QA Leads / Manager / Directors</a:t>
            </a:r>
          </a:p>
          <a:p>
            <a:pPr lvl="1"/>
            <a:r>
              <a:rPr lang="en-US" dirty="0" smtClean="0"/>
              <a:t>Tech-Ops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5899" y="269730"/>
            <a:ext cx="7907421" cy="717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TTA – Test Trend Analyzer -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Test Run data in TTA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 Upload</a:t>
            </a:r>
          </a:p>
          <a:p>
            <a:r>
              <a:rPr lang="en-US" dirty="0" smtClean="0"/>
              <a:t>Automatic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Upload</a:t>
            </a:r>
            <a:endParaRPr lang="en-US" dirty="0"/>
          </a:p>
        </p:txBody>
      </p:sp>
      <p:pic>
        <p:nvPicPr>
          <p:cNvPr id="6" name="Picture 5" descr="2. upload 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77" y="1138621"/>
            <a:ext cx="6598098" cy="571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22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487</Words>
  <Application>Microsoft Macintosh PowerPoint</Application>
  <PresentationFormat>On-screen Show (4:3)</PresentationFormat>
  <Paragraphs>105</Paragraphs>
  <Slides>23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Real Time Trend &amp; Failure Analysis using Test Trend Analyzer (TTA)</vt:lpstr>
      <vt:lpstr>Reality in Organizations</vt:lpstr>
      <vt:lpstr>Test Director / Business Head</vt:lpstr>
      <vt:lpstr>Test Manager / Product Owner</vt:lpstr>
      <vt:lpstr>Test Engineer/ Team Member</vt:lpstr>
      <vt:lpstr>PowerPoint Presentation</vt:lpstr>
      <vt:lpstr>PowerPoint Presentation</vt:lpstr>
      <vt:lpstr>Collect Test Run data in TTA</vt:lpstr>
      <vt:lpstr>Manual Upload</vt:lpstr>
      <vt:lpstr>Decoupled from CI / Tools / Technologies</vt:lpstr>
      <vt:lpstr>Failure Analysis</vt:lpstr>
      <vt:lpstr>Compare Runs</vt:lpstr>
      <vt:lpstr>Test Pyramid View</vt:lpstr>
      <vt:lpstr>Comparative Analysis</vt:lpstr>
      <vt:lpstr>Test Execution Trends</vt:lpstr>
      <vt:lpstr>Test Dashboard</vt:lpstr>
      <vt:lpstr>Test Dashboard</vt:lpstr>
      <vt:lpstr>Stats</vt:lpstr>
      <vt:lpstr>For Different Sub – Projects </vt:lpstr>
      <vt:lpstr>Test Status for a Single Project</vt:lpstr>
      <vt:lpstr>For Tech-Ops / IT</vt:lpstr>
      <vt:lpstr>How to use TTA</vt:lpstr>
      <vt:lpstr>Questions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Bagmar</dc:creator>
  <cp:lastModifiedBy>Anand Bagmar</cp:lastModifiedBy>
  <cp:revision>29</cp:revision>
  <dcterms:created xsi:type="dcterms:W3CDTF">2013-07-22T03:27:20Z</dcterms:created>
  <dcterms:modified xsi:type="dcterms:W3CDTF">2013-10-17T11:59:26Z</dcterms:modified>
</cp:coreProperties>
</file>